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98" r:id="rId2"/>
    <p:sldId id="411" r:id="rId3"/>
    <p:sldId id="395" r:id="rId4"/>
    <p:sldId id="396" r:id="rId5"/>
    <p:sldId id="413" r:id="rId6"/>
    <p:sldId id="333" r:id="rId7"/>
    <p:sldId id="417" r:id="rId8"/>
    <p:sldId id="400" r:id="rId9"/>
    <p:sldId id="418" r:id="rId10"/>
    <p:sldId id="410" r:id="rId11"/>
    <p:sldId id="401" r:id="rId12"/>
    <p:sldId id="402" r:id="rId13"/>
    <p:sldId id="419" r:id="rId14"/>
    <p:sldId id="416" r:id="rId15"/>
    <p:sldId id="415" r:id="rId16"/>
    <p:sldId id="403" r:id="rId17"/>
    <p:sldId id="404" r:id="rId18"/>
    <p:sldId id="414" r:id="rId19"/>
    <p:sldId id="405" r:id="rId20"/>
    <p:sldId id="421" r:id="rId21"/>
    <p:sldId id="406" r:id="rId22"/>
    <p:sldId id="407" r:id="rId23"/>
    <p:sldId id="408" r:id="rId24"/>
    <p:sldId id="409" r:id="rId25"/>
    <p:sldId id="399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D7FF"/>
    <a:srgbClr val="718053"/>
    <a:srgbClr val="1A236D"/>
    <a:srgbClr val="614B03"/>
    <a:srgbClr val="553114"/>
    <a:srgbClr val="4B4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161" d="100"/>
          <a:sy n="161" d="100"/>
        </p:scale>
        <p:origin x="-112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A58FA-8722-354D-95A3-D5802C853682}" type="datetimeFigureOut">
              <a:rPr lang="en-US" smtClean="0"/>
              <a:t>9/24/16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B8499-DDDD-B844-9A6B-427C60CDC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17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CD6D9-B281-ED43-8C1D-F05801258B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55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CD6D9-B281-ED43-8C1D-F05801258BD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59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75947">
            <a:off x="4789336" y="1207012"/>
            <a:ext cx="2312103" cy="39052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0865" y="1492853"/>
            <a:ext cx="6703973" cy="912887"/>
          </a:xfrm>
        </p:spPr>
        <p:txBody>
          <a:bodyPr/>
          <a:lstStyle>
            <a:lvl1pPr>
              <a:defRPr>
                <a:solidFill>
                  <a:srgbClr val="4B4215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 rot="275947">
            <a:off x="4789336" y="1207012"/>
            <a:ext cx="2312103" cy="39052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27482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227482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21287541">
            <a:off x="608471" y="3611506"/>
            <a:ext cx="3210565" cy="52736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4B4215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227482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2887639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3443161"/>
            <a:ext cx="8159750" cy="354794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16916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4E732-A072-412C-9994-29AD48530115}" type="datetimeFigureOut">
              <a:rPr lang="en-US"/>
              <a:pPr>
                <a:defRPr/>
              </a:pPr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A6592-0C78-4CDF-AD0C-9D5F82AA8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7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553114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553114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553114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553114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553114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553114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0994" y="4039066"/>
            <a:ext cx="48530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07D7FF"/>
                </a:solidFill>
                <a:latin typeface="Tahoma"/>
                <a:cs typeface="Tahoma"/>
              </a:rPr>
              <a:t>Una Vida Conectada</a:t>
            </a:r>
            <a:endParaRPr lang="es-ES_tradnl" sz="3200" b="1" dirty="0">
              <a:solidFill>
                <a:srgbClr val="07D7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57112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94666"/>
            <a:ext cx="8211824" cy="3372223"/>
          </a:xfrm>
        </p:spPr>
        <p:txBody>
          <a:bodyPr anchor="t" anchorCtr="0">
            <a:noAutofit/>
          </a:bodyPr>
          <a:lstStyle/>
          <a:p>
            <a:r>
              <a:rPr lang="es-ES_tradnl" sz="2000" b="1" dirty="0">
                <a:solidFill>
                  <a:schemeClr val="tx1"/>
                </a:solidFill>
                <a:latin typeface="Tahoma"/>
                <a:cs typeface="Tahoma"/>
              </a:rPr>
              <a:t>Cuatro fundamentos comunes que proveen conexión… </a:t>
            </a:r>
          </a:p>
          <a:p>
            <a:pPr algn="l"/>
            <a:endParaRPr lang="es-ES_tradnl" sz="3200" b="1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l"/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1.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Nuestro </a:t>
            </a:r>
            <a:r>
              <a:rPr lang="es-ES_tradnl" sz="3200" b="1" u="sng" dirty="0">
                <a:solidFill>
                  <a:srgbClr val="FFFF00"/>
                </a:solidFill>
                <a:latin typeface="Tahoma"/>
                <a:cs typeface="Tahoma"/>
              </a:rPr>
              <a:t>Don</a:t>
            </a:r>
            <a:r>
              <a:rPr lang="es-ES_tradnl" sz="3200" b="1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Común: Abraza el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regalo 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que eres tu… tu existencia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única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5628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1981" y="0"/>
            <a:ext cx="8850177" cy="5143499"/>
          </a:xfrm>
        </p:spPr>
        <p:txBody>
          <a:bodyPr anchor="t" anchorCtr="0">
            <a:noAutofit/>
          </a:bodyPr>
          <a:lstStyle/>
          <a:p>
            <a:pPr algn="l"/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Marcos 12:31 (NVI)</a:t>
            </a:r>
          </a:p>
          <a:p>
            <a:pPr algn="l"/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 “Ama a tu prójimo </a:t>
            </a:r>
            <a:r>
              <a:rPr lang="es-ES_tradnl" sz="2800" b="1" u="sng" dirty="0">
                <a:solidFill>
                  <a:schemeClr val="tx1"/>
                </a:solidFill>
                <a:latin typeface="Tahoma"/>
                <a:cs typeface="Tahoma"/>
              </a:rPr>
              <a:t>como a ti mismo</a:t>
            </a:r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583543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94666"/>
            <a:ext cx="8211824" cy="3372223"/>
          </a:xfrm>
        </p:spPr>
        <p:txBody>
          <a:bodyPr anchor="t" anchorCtr="0">
            <a:noAutofit/>
          </a:bodyPr>
          <a:lstStyle/>
          <a:p>
            <a:r>
              <a:rPr lang="es-ES_tradnl" sz="2200" b="1" dirty="0" smtClean="0">
                <a:solidFill>
                  <a:schemeClr val="tx1"/>
                </a:solidFill>
                <a:latin typeface="Tahoma"/>
                <a:cs typeface="Tahoma"/>
              </a:rPr>
              <a:t>&lt;En </a:t>
            </a:r>
            <a:r>
              <a:rPr lang="es-ES_tradnl" sz="2200" b="1" dirty="0">
                <a:solidFill>
                  <a:schemeClr val="tx1"/>
                </a:solidFill>
                <a:latin typeface="Tahoma"/>
                <a:cs typeface="Tahoma"/>
              </a:rPr>
              <a:t>nuestro intento de escuchar las palabras de Dios en nuestras vidas, a menudo ignoramos lo que pudiese ser llamado sus “primeras palabras” hacia nosotros.  Este es el don de nuestras vidas: nuestra existencia, nuestra naturaleza, nuestra historia personal, nuestra naturaleza única, nuestra identidad.  Todo lo que tenemos, ciertamente nuestra propia existencia es una de las maneras </a:t>
            </a:r>
            <a:r>
              <a:rPr lang="es-ES_tradnl" sz="2200" b="1" dirty="0" smtClean="0">
                <a:solidFill>
                  <a:schemeClr val="tx1"/>
                </a:solidFill>
                <a:latin typeface="Tahoma"/>
                <a:cs typeface="Tahoma"/>
              </a:rPr>
              <a:t>únicas, sin repetir, </a:t>
            </a:r>
            <a:r>
              <a:rPr lang="es-ES_tradnl" sz="2200" b="1" dirty="0">
                <a:solidFill>
                  <a:schemeClr val="tx1"/>
                </a:solidFill>
                <a:latin typeface="Tahoma"/>
                <a:cs typeface="Tahoma"/>
              </a:rPr>
              <a:t>de como Dios ha escogido expresarse en el tiempo y el espacio.  Cada uno de nosotros, al ser creados a imagen y semejanza a Dios, somos una promesa que él hizo para seguir amando y cuidando el universo</a:t>
            </a:r>
            <a:r>
              <a:rPr lang="es-ES_tradnl" sz="2200" b="1" dirty="0" smtClean="0">
                <a:solidFill>
                  <a:schemeClr val="tx1"/>
                </a:solidFill>
                <a:latin typeface="Tahoma"/>
                <a:cs typeface="Tahoma"/>
              </a:rPr>
              <a:t>.&gt; – La Madre Teresa</a:t>
            </a:r>
            <a:endParaRPr lang="es-ES_tradnl" sz="2200" b="1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83289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94666"/>
            <a:ext cx="8211824" cy="3372223"/>
          </a:xfrm>
        </p:spPr>
        <p:txBody>
          <a:bodyPr anchor="t" anchorCtr="0">
            <a:noAutofit/>
          </a:bodyPr>
          <a:lstStyle/>
          <a:p>
            <a:r>
              <a:rPr lang="es-ES_tradnl" sz="2000" b="1" dirty="0">
                <a:solidFill>
                  <a:schemeClr val="tx1"/>
                </a:solidFill>
                <a:latin typeface="Tahoma"/>
                <a:cs typeface="Tahoma"/>
              </a:rPr>
              <a:t>Cuatro fundamentos comunes que proveen conexión… </a:t>
            </a:r>
          </a:p>
          <a:p>
            <a:pPr algn="l"/>
            <a:endParaRPr lang="es-ES_tradnl" sz="3200" b="1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l"/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1.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Nuestro </a:t>
            </a:r>
            <a:r>
              <a:rPr lang="es-ES_tradnl" sz="3200" b="1" u="sng" dirty="0">
                <a:solidFill>
                  <a:srgbClr val="FFFF00"/>
                </a:solidFill>
                <a:latin typeface="Tahoma"/>
                <a:cs typeface="Tahoma"/>
              </a:rPr>
              <a:t>Don</a:t>
            </a:r>
            <a:r>
              <a:rPr lang="es-ES_tradnl" sz="3200" b="1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Común: Abraza el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regalo 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que eres tu… tu existencia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única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3691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94666"/>
            <a:ext cx="8211824" cy="3372223"/>
          </a:xfrm>
        </p:spPr>
        <p:txBody>
          <a:bodyPr anchor="t" anchorCtr="0">
            <a:noAutofit/>
          </a:bodyPr>
          <a:lstStyle/>
          <a:p>
            <a:r>
              <a:rPr lang="es-ES_tradnl" sz="2000" b="1" dirty="0">
                <a:solidFill>
                  <a:schemeClr val="tx1"/>
                </a:solidFill>
                <a:latin typeface="Tahoma"/>
                <a:cs typeface="Tahoma"/>
              </a:rPr>
              <a:t>Cuatro fundamentos comunes que proveen conexión… </a:t>
            </a:r>
          </a:p>
          <a:p>
            <a:pPr algn="l"/>
            <a:endParaRPr lang="es-ES_tradnl" sz="3200" b="1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l"/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2.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Nuestro </a:t>
            </a:r>
            <a:r>
              <a:rPr lang="es-ES_tradnl" sz="3200" b="1" u="sng" dirty="0">
                <a:solidFill>
                  <a:srgbClr val="FFFF00"/>
                </a:solidFill>
                <a:latin typeface="Tahoma"/>
                <a:cs typeface="Tahoma"/>
              </a:rPr>
              <a:t>Terreno</a:t>
            </a:r>
            <a:r>
              <a:rPr lang="es-ES_tradnl" sz="3200" b="1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Común: Reconoce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que 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lo que compartimos en común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es 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más importante que nuestras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diferencias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4980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94666"/>
            <a:ext cx="8211824" cy="3372223"/>
          </a:xfrm>
        </p:spPr>
        <p:txBody>
          <a:bodyPr anchor="t" anchorCtr="0">
            <a:noAutofit/>
          </a:bodyPr>
          <a:lstStyle/>
          <a:p>
            <a:r>
              <a:rPr lang="es-ES_tradnl" sz="2000" b="1" dirty="0">
                <a:solidFill>
                  <a:schemeClr val="tx1"/>
                </a:solidFill>
                <a:latin typeface="Tahoma"/>
                <a:cs typeface="Tahoma"/>
              </a:rPr>
              <a:t>Cuatro fundamentos comunes que proveen conexión… </a:t>
            </a:r>
          </a:p>
          <a:p>
            <a:pPr algn="l"/>
            <a:endParaRPr lang="es-ES_tradnl" sz="3200" b="1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514350" indent="-514350" algn="l">
              <a:buAutoNum type="arabicPeriod" startAt="2"/>
            </a:pP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   Nuestro </a:t>
            </a:r>
            <a:r>
              <a:rPr lang="es-ES_tradnl" sz="3200" b="1" u="sng" dirty="0">
                <a:solidFill>
                  <a:srgbClr val="FFFF00"/>
                </a:solidFill>
                <a:latin typeface="Tahoma"/>
                <a:cs typeface="Tahoma"/>
              </a:rPr>
              <a:t>Terreno</a:t>
            </a:r>
            <a:r>
              <a:rPr lang="es-ES_tradnl" sz="3200" b="1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Común: </a:t>
            </a:r>
            <a:endParaRPr lang="es-ES_tradnl" sz="3200" b="1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l"/>
            <a:endParaRPr lang="es-ES_tradnl" sz="3200" b="1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La comunidad fluye cuando reconocemos la “unidad común”… cuando descubrimos el terreno común y la bondad común que compartimos con los demás. 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 </a:t>
            </a:r>
          </a:p>
          <a:p>
            <a:pPr algn="l"/>
            <a:endParaRPr lang="es-ES_tradnl" sz="3200" b="1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01318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1981" y="0"/>
            <a:ext cx="8850177" cy="5143499"/>
          </a:xfrm>
        </p:spPr>
        <p:txBody>
          <a:bodyPr anchor="t" anchorCtr="0">
            <a:noAutofit/>
          </a:bodyPr>
          <a:lstStyle/>
          <a:p>
            <a:pPr algn="l"/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Colosenses 1:19-20 (NVI)</a:t>
            </a:r>
          </a:p>
          <a:p>
            <a:pPr algn="l"/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Porque a Dios le agradó habitar en él con toda su plenitud </a:t>
            </a:r>
            <a:r>
              <a:rPr lang="es-ES_tradnl" sz="2800" b="1" baseline="30000" dirty="0">
                <a:solidFill>
                  <a:schemeClr val="tx1"/>
                </a:solidFill>
                <a:latin typeface="Tahoma"/>
                <a:cs typeface="Tahoma"/>
              </a:rPr>
              <a:t>20</a:t>
            </a:r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 y, por medio de él, reconciliar consigo </a:t>
            </a:r>
            <a:r>
              <a:rPr lang="es-ES_tradnl" sz="2800" b="1" u="sng" dirty="0">
                <a:solidFill>
                  <a:schemeClr val="tx1"/>
                </a:solidFill>
                <a:latin typeface="Tahoma"/>
                <a:cs typeface="Tahoma"/>
              </a:rPr>
              <a:t>todas las cosas</a:t>
            </a:r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, tanto las que están en la tierra como las que están en el cielo, haciendo la paz mediante la sangre que derramó en la cruz.</a:t>
            </a:r>
          </a:p>
          <a:p>
            <a:pPr algn="l"/>
            <a:endParaRPr lang="es-ES_tradnl" sz="2800" b="1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60792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1981" y="0"/>
            <a:ext cx="8850177" cy="5143499"/>
          </a:xfrm>
        </p:spPr>
        <p:txBody>
          <a:bodyPr anchor="t" anchorCtr="0">
            <a:noAutofit/>
          </a:bodyPr>
          <a:lstStyle/>
          <a:p>
            <a:pPr algn="l"/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Gálatas 3:28 (NVI)</a:t>
            </a:r>
          </a:p>
          <a:p>
            <a:pPr algn="l"/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Ya no hay judío ni griego, esclavo ni libre, hombre ni mujer, sino que todos ustedes son uno solo en Cristo Jesús.</a:t>
            </a:r>
          </a:p>
          <a:p>
            <a:pPr algn="l"/>
            <a:endParaRPr lang="es-ES_tradnl" sz="2800" b="1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05599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94666"/>
            <a:ext cx="8211824" cy="3372223"/>
          </a:xfrm>
        </p:spPr>
        <p:txBody>
          <a:bodyPr anchor="t" anchorCtr="0">
            <a:noAutofit/>
          </a:bodyPr>
          <a:lstStyle/>
          <a:p>
            <a:r>
              <a:rPr lang="es-ES_tradnl" sz="2000" b="1" dirty="0">
                <a:solidFill>
                  <a:schemeClr val="tx1"/>
                </a:solidFill>
                <a:latin typeface="Tahoma"/>
                <a:cs typeface="Tahoma"/>
              </a:rPr>
              <a:t>Cuatro fundamentos comunes que proveen conexión… </a:t>
            </a:r>
          </a:p>
          <a:p>
            <a:pPr algn="l"/>
            <a:endParaRPr lang="es-ES_tradnl" sz="3200" b="1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514350" indent="-514350" algn="l">
              <a:buAutoNum type="arabicPeriod" startAt="2"/>
            </a:pP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   Nuestro </a:t>
            </a:r>
            <a:r>
              <a:rPr lang="es-ES_tradnl" sz="3200" b="1" u="sng" dirty="0">
                <a:solidFill>
                  <a:srgbClr val="FFFF00"/>
                </a:solidFill>
                <a:latin typeface="Tahoma"/>
                <a:cs typeface="Tahoma"/>
              </a:rPr>
              <a:t>Terreno</a:t>
            </a:r>
            <a:r>
              <a:rPr lang="es-ES_tradnl" sz="3200" b="1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Común: </a:t>
            </a:r>
            <a:endParaRPr lang="es-ES_tradnl" sz="3200" b="1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l"/>
            <a:endParaRPr lang="es-ES_tradnl" sz="3200" b="1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“Compa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ñero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”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- </a:t>
            </a:r>
            <a:r>
              <a:rPr lang="es-ES_tradnl" sz="3200" b="1" dirty="0" err="1">
                <a:solidFill>
                  <a:schemeClr val="tx1"/>
                </a:solidFill>
                <a:latin typeface="Tahoma"/>
                <a:cs typeface="Tahoma"/>
              </a:rPr>
              <a:t>com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 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“con” y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 </a:t>
            </a:r>
            <a:r>
              <a:rPr lang="es-ES_tradnl" sz="3200" b="1" dirty="0" err="1" smtClean="0">
                <a:solidFill>
                  <a:schemeClr val="tx1"/>
                </a:solidFill>
                <a:latin typeface="Tahoma"/>
                <a:cs typeface="Tahoma"/>
              </a:rPr>
              <a:t>pa</a:t>
            </a:r>
            <a:r>
              <a:rPr lang="es-ES_tradnl" sz="3200" b="1" dirty="0" err="1" smtClean="0">
                <a:solidFill>
                  <a:schemeClr val="tx1"/>
                </a:solidFill>
                <a:latin typeface="Tahoma"/>
                <a:cs typeface="Tahoma"/>
              </a:rPr>
              <a:t>ñ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 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“pan”… literalmente “con alguien con quien comes pan.”</a:t>
            </a:r>
            <a:endParaRPr lang="es-ES_tradnl" sz="3200" b="1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l"/>
            <a:endParaRPr lang="es-ES_tradnl" sz="3200" b="1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28485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1981" y="0"/>
            <a:ext cx="8850177" cy="5143499"/>
          </a:xfrm>
        </p:spPr>
        <p:txBody>
          <a:bodyPr anchor="t" anchorCtr="0">
            <a:noAutofit/>
          </a:bodyPr>
          <a:lstStyle/>
          <a:p>
            <a:pPr algn="l"/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Hebreos 10:25 (NVI)</a:t>
            </a:r>
          </a:p>
          <a:p>
            <a:pPr algn="l"/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No dejemos de congregarnos, como acostumbran hacerlo algunos, sino animémonos unos a otros, y con mayor razón ahora que vemos que aquel día se acerca.</a:t>
            </a:r>
            <a:endParaRPr lang="es-ES_tradnl" sz="2800" b="1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883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94666"/>
            <a:ext cx="8211824" cy="3372223"/>
          </a:xfrm>
        </p:spPr>
        <p:txBody>
          <a:bodyPr anchor="t" anchorCtr="0">
            <a:noAutofit/>
          </a:bodyPr>
          <a:lstStyle/>
          <a:p>
            <a:endParaRPr lang="es-ES_tradnl" sz="3200" b="1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¿Qué Es La Buena Vida?</a:t>
            </a:r>
          </a:p>
          <a:p>
            <a:endParaRPr lang="es-ES_tradnl" sz="3200" b="1" dirty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¿Cuáles son las cualidades que al final del d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ía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traen la m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ás profunda satisfacción… </a:t>
            </a:r>
          </a:p>
          <a:p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¿al terminar nuestra vida? </a:t>
            </a:r>
            <a:endParaRPr lang="es-ES_tradnl" sz="3200" b="1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7605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94666"/>
            <a:ext cx="8211824" cy="3372223"/>
          </a:xfrm>
        </p:spPr>
        <p:txBody>
          <a:bodyPr anchor="t" anchorCtr="0">
            <a:noAutofit/>
          </a:bodyPr>
          <a:lstStyle/>
          <a:p>
            <a:r>
              <a:rPr lang="es-ES_tradnl" sz="2000" b="1" dirty="0">
                <a:solidFill>
                  <a:schemeClr val="tx1"/>
                </a:solidFill>
                <a:latin typeface="Tahoma"/>
                <a:cs typeface="Tahoma"/>
              </a:rPr>
              <a:t>Cuatro fundamentos comunes que proveen conexión… </a:t>
            </a:r>
          </a:p>
          <a:p>
            <a:pPr algn="l"/>
            <a:endParaRPr lang="es-ES_tradnl" sz="3200" b="1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l"/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2.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Nuestro </a:t>
            </a:r>
            <a:r>
              <a:rPr lang="es-ES_tradnl" sz="3200" b="1" u="sng" dirty="0">
                <a:solidFill>
                  <a:srgbClr val="FFFF00"/>
                </a:solidFill>
                <a:latin typeface="Tahoma"/>
                <a:cs typeface="Tahoma"/>
              </a:rPr>
              <a:t>Terreno</a:t>
            </a:r>
            <a:r>
              <a:rPr lang="es-ES_tradnl" sz="3200" b="1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Común: Reconoce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que 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lo que compartimos en común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es 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más importante que nuestras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diferencias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82133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94666"/>
            <a:ext cx="8211824" cy="3372223"/>
          </a:xfrm>
        </p:spPr>
        <p:txBody>
          <a:bodyPr anchor="t" anchorCtr="0">
            <a:noAutofit/>
          </a:bodyPr>
          <a:lstStyle/>
          <a:p>
            <a:r>
              <a:rPr lang="es-ES_tradnl" sz="2000" b="1" dirty="0">
                <a:solidFill>
                  <a:schemeClr val="tx1"/>
                </a:solidFill>
                <a:latin typeface="Tahoma"/>
                <a:cs typeface="Tahoma"/>
              </a:rPr>
              <a:t>Cuatro fundamentos comunes que proveen conexión… </a:t>
            </a:r>
          </a:p>
          <a:p>
            <a:pPr algn="l"/>
            <a:endParaRPr lang="es-ES_tradnl" sz="3200" b="1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l"/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3.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Nuestra </a:t>
            </a:r>
            <a:r>
              <a:rPr lang="es-ES_tradnl" sz="3200" b="1" u="sng" dirty="0">
                <a:solidFill>
                  <a:srgbClr val="FFFF00"/>
                </a:solidFill>
                <a:latin typeface="Tahoma"/>
                <a:cs typeface="Tahoma"/>
              </a:rPr>
              <a:t>Bondad</a:t>
            </a:r>
            <a:r>
              <a:rPr lang="es-ES_tradnl" sz="3200" b="1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Común: Busca lo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que 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es útil para crecer y apoya el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crecimiento 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en los demás.</a:t>
            </a:r>
          </a:p>
        </p:txBody>
      </p:sp>
    </p:spTree>
    <p:extLst>
      <p:ext uri="{BB962C8B-B14F-4D97-AF65-F5344CB8AC3E}">
        <p14:creationId xmlns:p14="http://schemas.microsoft.com/office/powerpoint/2010/main" val="541845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94666"/>
            <a:ext cx="8211824" cy="3372223"/>
          </a:xfrm>
        </p:spPr>
        <p:txBody>
          <a:bodyPr anchor="t" anchorCtr="0">
            <a:noAutofit/>
          </a:bodyPr>
          <a:lstStyle/>
          <a:p>
            <a:r>
              <a:rPr lang="es-ES_tradnl" sz="2000" b="1" dirty="0">
                <a:solidFill>
                  <a:schemeClr val="tx1"/>
                </a:solidFill>
                <a:latin typeface="Tahoma"/>
                <a:cs typeface="Tahoma"/>
              </a:rPr>
              <a:t>Cuatro fundamentos comunes que proveen conexión… </a:t>
            </a:r>
          </a:p>
          <a:p>
            <a:pPr algn="l"/>
            <a:endParaRPr lang="es-ES_tradnl" sz="2000" b="1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514350" indent="-514350" algn="l">
              <a:buAutoNum type="arabicPeriod" startAt="3"/>
            </a:pPr>
            <a:r>
              <a:rPr lang="es-ES_tradnl" sz="2000" b="1" dirty="0" smtClean="0">
                <a:solidFill>
                  <a:schemeClr val="tx1"/>
                </a:solidFill>
                <a:latin typeface="Tahoma"/>
                <a:cs typeface="Tahoma"/>
              </a:rPr>
              <a:t>Nuestra </a:t>
            </a:r>
            <a:r>
              <a:rPr lang="es-ES_tradnl" sz="2000" b="1" u="sng" dirty="0">
                <a:solidFill>
                  <a:srgbClr val="FFFF00"/>
                </a:solidFill>
                <a:latin typeface="Tahoma"/>
                <a:cs typeface="Tahoma"/>
              </a:rPr>
              <a:t>Bondad</a:t>
            </a:r>
            <a:r>
              <a:rPr lang="es-ES_tradnl" sz="2000" b="1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lang="es-ES_tradnl" sz="2000" b="1" dirty="0">
                <a:solidFill>
                  <a:schemeClr val="tx1"/>
                </a:solidFill>
                <a:latin typeface="Tahoma"/>
                <a:cs typeface="Tahoma"/>
              </a:rPr>
              <a:t>Común: Busca lo </a:t>
            </a:r>
            <a:r>
              <a:rPr lang="es-ES_tradnl" sz="2000" b="1" dirty="0" smtClean="0">
                <a:solidFill>
                  <a:schemeClr val="tx1"/>
                </a:solidFill>
                <a:latin typeface="Tahoma"/>
                <a:cs typeface="Tahoma"/>
              </a:rPr>
              <a:t>que </a:t>
            </a:r>
            <a:r>
              <a:rPr lang="es-ES_tradnl" sz="2000" b="1" dirty="0">
                <a:solidFill>
                  <a:schemeClr val="tx1"/>
                </a:solidFill>
                <a:latin typeface="Tahoma"/>
                <a:cs typeface="Tahoma"/>
              </a:rPr>
              <a:t>es útil para crecer y apoya el </a:t>
            </a:r>
            <a:r>
              <a:rPr lang="es-ES_tradnl" sz="2000" b="1" dirty="0" smtClean="0">
                <a:solidFill>
                  <a:schemeClr val="tx1"/>
                </a:solidFill>
                <a:latin typeface="Tahoma"/>
                <a:cs typeface="Tahoma"/>
              </a:rPr>
              <a:t>crecimiento </a:t>
            </a:r>
            <a:r>
              <a:rPr lang="es-ES_tradnl" sz="2000" b="1" dirty="0">
                <a:solidFill>
                  <a:schemeClr val="tx1"/>
                </a:solidFill>
                <a:latin typeface="Tahoma"/>
                <a:cs typeface="Tahoma"/>
              </a:rPr>
              <a:t>en los demás</a:t>
            </a:r>
            <a:r>
              <a:rPr lang="es-ES_tradnl" sz="2000" b="1" dirty="0" smtClean="0">
                <a:solidFill>
                  <a:schemeClr val="tx1"/>
                </a:solidFill>
                <a:latin typeface="Tahoma"/>
                <a:cs typeface="Tahoma"/>
              </a:rPr>
              <a:t>.</a:t>
            </a:r>
          </a:p>
          <a:p>
            <a:pPr marL="514350" indent="-514350" algn="l">
              <a:buAutoNum type="arabicPeriod" startAt="3"/>
            </a:pPr>
            <a:endParaRPr lang="es-ES_tradnl" sz="3200" b="1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l"/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El Compañerismo involucra compartir y apoyar el proceso de convertirnos en lo que nosotros y los demás fuimos diseñados a ser. </a:t>
            </a:r>
          </a:p>
        </p:txBody>
      </p:sp>
    </p:spTree>
    <p:extLst>
      <p:ext uri="{BB962C8B-B14F-4D97-AF65-F5344CB8AC3E}">
        <p14:creationId xmlns:p14="http://schemas.microsoft.com/office/powerpoint/2010/main" val="2890224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1981" y="0"/>
            <a:ext cx="8850177" cy="5143499"/>
          </a:xfrm>
        </p:spPr>
        <p:txBody>
          <a:bodyPr anchor="t" anchorCtr="0">
            <a:noAutofit/>
          </a:bodyPr>
          <a:lstStyle/>
          <a:p>
            <a:pPr algn="l"/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Mateo 7:12 (NVI)</a:t>
            </a:r>
          </a:p>
          <a:p>
            <a:pPr algn="l"/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Así que en todo traten ustedes a los demás tal y como quieren que ellos los traten a ustedes. De hecho, esto es la ley y los profetas.</a:t>
            </a:r>
          </a:p>
        </p:txBody>
      </p:sp>
    </p:spTree>
    <p:extLst>
      <p:ext uri="{BB962C8B-B14F-4D97-AF65-F5344CB8AC3E}">
        <p14:creationId xmlns:p14="http://schemas.microsoft.com/office/powerpoint/2010/main" val="3064430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94666"/>
            <a:ext cx="8211824" cy="3372223"/>
          </a:xfrm>
        </p:spPr>
        <p:txBody>
          <a:bodyPr anchor="t" anchorCtr="0">
            <a:noAutofit/>
          </a:bodyPr>
          <a:lstStyle/>
          <a:p>
            <a:r>
              <a:rPr lang="es-ES_tradnl" sz="2000" b="1" dirty="0">
                <a:solidFill>
                  <a:schemeClr val="tx1"/>
                </a:solidFill>
                <a:latin typeface="Tahoma"/>
                <a:cs typeface="Tahoma"/>
              </a:rPr>
              <a:t>Cuatro fundamentos comunes que proveen conexión… </a:t>
            </a:r>
          </a:p>
          <a:p>
            <a:pPr algn="l"/>
            <a:endParaRPr lang="es-ES_tradnl" sz="3200" b="1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l"/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4.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Nuestra </a:t>
            </a:r>
            <a:r>
              <a:rPr lang="es-ES_tradnl" sz="3200" b="1" u="sng" dirty="0">
                <a:solidFill>
                  <a:srgbClr val="FFFF00"/>
                </a:solidFill>
                <a:latin typeface="Tahoma"/>
                <a:cs typeface="Tahoma"/>
              </a:rPr>
              <a:t>Gracia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 Común: Refleja a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los 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demás la misericordia que Dios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te 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ha extendido al relacionarse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contigo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. </a:t>
            </a:r>
          </a:p>
          <a:p>
            <a:pPr algn="l"/>
            <a:endParaRPr lang="es-ES_tradnl" sz="3200" b="1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16705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0994" y="4039066"/>
            <a:ext cx="48530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07D7FF"/>
                </a:solidFill>
                <a:latin typeface="Tahoma"/>
                <a:cs typeface="Tahoma"/>
              </a:rPr>
              <a:t>Una Vida Conectada</a:t>
            </a:r>
            <a:endParaRPr lang="es-ES_tradnl" sz="3200" b="1" dirty="0">
              <a:solidFill>
                <a:srgbClr val="07D7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0579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lum bright="-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3077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62"/>
            <a:ext cx="9144000" cy="513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99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lum bright="-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3077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3"/>
            <a:ext cx="9144000" cy="513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0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0994" y="4039066"/>
            <a:ext cx="48530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07D7FF"/>
                </a:solidFill>
                <a:latin typeface="Tahoma"/>
                <a:cs typeface="Tahoma"/>
              </a:rPr>
              <a:t>Una Vida Conectada</a:t>
            </a:r>
            <a:endParaRPr lang="es-ES_tradnl" sz="3200" b="1" dirty="0">
              <a:solidFill>
                <a:srgbClr val="07D7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0091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1981" y="0"/>
            <a:ext cx="8850177" cy="5143499"/>
          </a:xfrm>
        </p:spPr>
        <p:txBody>
          <a:bodyPr anchor="t" anchorCtr="0">
            <a:noAutofit/>
          </a:bodyPr>
          <a:lstStyle/>
          <a:p>
            <a:pPr algn="l"/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Génesis 2:18 (NVI)</a:t>
            </a:r>
          </a:p>
          <a:p>
            <a:pPr algn="l"/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Luego Dios el Señor dijo: «No es bueno que el hombre esté solo…</a:t>
            </a:r>
            <a:endParaRPr lang="es-ES_tradnl" sz="2800" b="1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2266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670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1981" y="0"/>
            <a:ext cx="8850177" cy="5143499"/>
          </a:xfrm>
        </p:spPr>
        <p:txBody>
          <a:bodyPr anchor="t" anchorCtr="0">
            <a:noAutofit/>
          </a:bodyPr>
          <a:lstStyle/>
          <a:p>
            <a:pPr algn="l"/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Efesios 1:5</a:t>
            </a:r>
            <a:r>
              <a:rPr lang="es-ES_tradnl" sz="2800" b="1" baseline="30000" dirty="0">
                <a:solidFill>
                  <a:schemeClr val="tx1"/>
                </a:solidFill>
                <a:latin typeface="Tahoma"/>
                <a:cs typeface="Tahoma"/>
              </a:rPr>
              <a:t>a</a:t>
            </a:r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 (NTV)</a:t>
            </a:r>
          </a:p>
          <a:p>
            <a:pPr algn="l"/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Dios decidió de antemano </a:t>
            </a:r>
            <a:r>
              <a:rPr lang="es-ES_tradnl" sz="2800" b="1" u="sng" dirty="0">
                <a:solidFill>
                  <a:schemeClr val="tx1"/>
                </a:solidFill>
                <a:latin typeface="Tahoma"/>
                <a:cs typeface="Tahoma"/>
              </a:rPr>
              <a:t>adoptarnos como miembros de su familia</a:t>
            </a:r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 al acercarnos a sí mismo por medio de Jesucristo…</a:t>
            </a:r>
          </a:p>
        </p:txBody>
      </p:sp>
    </p:spTree>
    <p:extLst>
      <p:ext uri="{BB962C8B-B14F-4D97-AF65-F5344CB8AC3E}">
        <p14:creationId xmlns:p14="http://schemas.microsoft.com/office/powerpoint/2010/main" val="72382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13084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6322</TotalTime>
  <Words>556</Words>
  <Application>Microsoft Macintosh PowerPoint</Application>
  <PresentationFormat>On-screen Show (16:9)</PresentationFormat>
  <Paragraphs>58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macbook pro user</cp:lastModifiedBy>
  <cp:revision>104</cp:revision>
  <dcterms:created xsi:type="dcterms:W3CDTF">2014-03-26T14:03:34Z</dcterms:created>
  <dcterms:modified xsi:type="dcterms:W3CDTF">2016-09-25T16:49:41Z</dcterms:modified>
</cp:coreProperties>
</file>