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4" r:id="rId4"/>
    <p:sldId id="265" r:id="rId5"/>
    <p:sldId id="257" r:id="rId6"/>
    <p:sldId id="266" r:id="rId7"/>
    <p:sldId id="267" r:id="rId8"/>
    <p:sldId id="268" r:id="rId9"/>
    <p:sldId id="269" r:id="rId10"/>
    <p:sldId id="270" r:id="rId11"/>
    <p:sldId id="271" r:id="rId12"/>
    <p:sldId id="272" r:id="rId13"/>
    <p:sldId id="273" r:id="rId14"/>
    <p:sldId id="274" r:id="rId15"/>
    <p:sldId id="276" r:id="rId16"/>
    <p:sldId id="277" r:id="rId17"/>
    <p:sldId id="278" r:id="rId18"/>
    <p:sldId id="279"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474A"/>
    <a:srgbClr val="FFFFE5"/>
    <a:srgbClr val="EBEBEB"/>
    <a:srgbClr val="2D8537"/>
    <a:srgbClr val="71757D"/>
    <a:srgbClr val="DAAE88"/>
    <a:srgbClr val="C5B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p:scale>
          <a:sx n="66" d="100"/>
          <a:sy n="66" d="100"/>
        </p:scale>
        <p:origin x="-2808" y="-23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5714873" y="3175123"/>
            <a:ext cx="1945149" cy="20899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5714873" y="3175123"/>
            <a:ext cx="1945149" cy="208995"/>
          </a:xfrm>
        </p:spPr>
        <p:txBody>
          <a:bodyPr>
            <a:normAutofit/>
          </a:bodyPr>
          <a:lstStyle>
            <a:lvl1pPr>
              <a:defRPr sz="1600"/>
            </a:lvl1pPr>
          </a:lstStyle>
          <a:p>
            <a:pPr lvl="0"/>
            <a:r>
              <a:rPr lang="en-US" dirty="0" smtClean="0"/>
              <a:t>Add Your Subtitle</a:t>
            </a:r>
            <a:endParaRPr lang="en-US" dirty="0"/>
          </a:p>
        </p:txBody>
      </p:sp>
      <p:sp>
        <p:nvSpPr>
          <p:cNvPr id="6" name="Title 1"/>
          <p:cNvSpPr>
            <a:spLocks noGrp="1"/>
          </p:cNvSpPr>
          <p:nvPr>
            <p:ph type="title" hasCustomPrompt="1"/>
          </p:nvPr>
        </p:nvSpPr>
        <p:spPr>
          <a:xfrm>
            <a:off x="1503068" y="1286125"/>
            <a:ext cx="6156953" cy="1808615"/>
          </a:xfrm>
        </p:spPr>
        <p:txBody>
          <a:bodyPr>
            <a:normAutofit/>
          </a:bodyPr>
          <a:lstStyle>
            <a:lvl1pPr>
              <a:defRPr sz="32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6192" y="361723"/>
            <a:ext cx="8213945" cy="347254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6192" y="361723"/>
            <a:ext cx="8213945" cy="347254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66192" y="361723"/>
            <a:ext cx="8213945" cy="347254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6414163" y="4011106"/>
            <a:ext cx="2338998" cy="723445"/>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1" y="361723"/>
            <a:ext cx="8214631" cy="352077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66192" y="4165826"/>
            <a:ext cx="8214632" cy="624994"/>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1" y="337608"/>
            <a:ext cx="8214631" cy="4453212"/>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11/18/16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5F474A"/>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F47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F47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F47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F47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F47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4583" y="96623"/>
            <a:ext cx="7233751" cy="2180942"/>
          </a:xfrm>
        </p:spPr>
        <p:txBody>
          <a:bodyPr>
            <a:normAutofit/>
          </a:bodyPr>
          <a:lstStyle/>
          <a:p>
            <a:r>
              <a:rPr lang="es-ES_tradnl" sz="4400" b="1" dirty="0" smtClean="0">
                <a:solidFill>
                  <a:srgbClr val="FFFFE5"/>
                </a:solidFill>
                <a:latin typeface="Copperplate Gothic Bold"/>
                <a:cs typeface="Copperplate Gothic Bold"/>
              </a:rPr>
              <a:t>F</a:t>
            </a:r>
            <a:r>
              <a:rPr lang="es-ES_tradnl" sz="4400" b="1" dirty="0" smtClean="0">
                <a:solidFill>
                  <a:srgbClr val="FFFFE5"/>
                </a:solidFill>
                <a:latin typeface="Copperplate Gothic Bold"/>
                <a:cs typeface="Copperplate Gothic Bold"/>
              </a:rPr>
              <a:t>é </a:t>
            </a:r>
            <a:br>
              <a:rPr lang="es-ES_tradnl" sz="4400" b="1" dirty="0" smtClean="0">
                <a:solidFill>
                  <a:srgbClr val="FFFFE5"/>
                </a:solidFill>
                <a:latin typeface="Copperplate Gothic Bold"/>
                <a:cs typeface="Copperplate Gothic Bold"/>
              </a:rPr>
            </a:br>
            <a:r>
              <a:rPr lang="es-ES_tradnl" sz="4400" b="1" dirty="0" smtClean="0">
                <a:solidFill>
                  <a:srgbClr val="FFFFE5"/>
                </a:solidFill>
                <a:latin typeface="Copperplate Gothic Bold"/>
                <a:cs typeface="Copperplate Gothic Bold"/>
              </a:rPr>
              <a:t>Para </a:t>
            </a:r>
            <a:br>
              <a:rPr lang="es-ES_tradnl" sz="4400" b="1" dirty="0" smtClean="0">
                <a:solidFill>
                  <a:srgbClr val="FFFFE5"/>
                </a:solidFill>
                <a:latin typeface="Copperplate Gothic Bold"/>
                <a:cs typeface="Copperplate Gothic Bold"/>
              </a:rPr>
            </a:br>
            <a:r>
              <a:rPr lang="es-ES_tradnl" sz="4400" b="1" dirty="0" smtClean="0">
                <a:solidFill>
                  <a:srgbClr val="FFFFE5"/>
                </a:solidFill>
                <a:latin typeface="Copperplate Gothic Bold"/>
                <a:cs typeface="Copperplate Gothic Bold"/>
              </a:rPr>
              <a:t>Prevalecer</a:t>
            </a:r>
            <a:endParaRPr lang="es-ES_tradnl" sz="4400" b="1" dirty="0">
              <a:solidFill>
                <a:srgbClr val="FFFFE5"/>
              </a:solidFill>
              <a:latin typeface="Copperplate Gothic Bold"/>
              <a:cs typeface="Copperplate Gothic Bold"/>
            </a:endParaRP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58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4031873"/>
          </a:xfrm>
          <a:prstGeom prst="rect">
            <a:avLst/>
          </a:prstGeom>
        </p:spPr>
        <p:txBody>
          <a:bodyPr wrap="square">
            <a:spAutoFit/>
          </a:bodyPr>
          <a:lstStyle/>
          <a:p>
            <a:r>
              <a:rPr lang="es-ES_tradnl" sz="3200" b="1" dirty="0">
                <a:solidFill>
                  <a:schemeClr val="bg1"/>
                </a:solidFill>
                <a:latin typeface="Avenir Heavy"/>
                <a:cs typeface="Avenir Heavy"/>
              </a:rPr>
              <a:t>Efesios 6:12Reina-Valera 1960 (RVR1960</a:t>
            </a:r>
            <a:r>
              <a:rPr lang="es-ES_tradnl" sz="3200" b="1" dirty="0" smtClean="0">
                <a:solidFill>
                  <a:schemeClr val="bg1"/>
                </a:solidFill>
                <a:latin typeface="Avenir Heavy"/>
                <a:cs typeface="Avenir Heavy"/>
              </a:rPr>
              <a:t>)</a:t>
            </a:r>
          </a:p>
          <a:p>
            <a:endParaRPr lang="es-ES_tradnl" sz="3200" b="1" dirty="0">
              <a:solidFill>
                <a:schemeClr val="bg1"/>
              </a:solidFill>
              <a:latin typeface="Avenir Heavy"/>
              <a:cs typeface="Avenir Heavy"/>
            </a:endParaRPr>
          </a:p>
          <a:p>
            <a:r>
              <a:rPr lang="es-ES_tradnl" sz="3200" b="1" dirty="0">
                <a:solidFill>
                  <a:schemeClr val="bg1"/>
                </a:solidFill>
                <a:latin typeface="Avenir Heavy"/>
                <a:cs typeface="Avenir Heavy"/>
              </a:rPr>
              <a:t>12 Porque no tenemos lucha contra sangre y carne, sino contra principados, contra potestades, contra los gobernadores de las tinieblas de este siglo, contra huestes espirituales de maldad en las regiones celestes.</a:t>
            </a:r>
          </a:p>
        </p:txBody>
      </p:sp>
    </p:spTree>
    <p:extLst>
      <p:ext uri="{BB962C8B-B14F-4D97-AF65-F5344CB8AC3E}">
        <p14:creationId xmlns:p14="http://schemas.microsoft.com/office/powerpoint/2010/main" val="133374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2554545"/>
          </a:xfrm>
          <a:prstGeom prst="rect">
            <a:avLst/>
          </a:prstGeom>
        </p:spPr>
        <p:txBody>
          <a:bodyPr wrap="square">
            <a:spAutoFit/>
          </a:bodyPr>
          <a:lstStyle/>
          <a:p>
            <a:r>
              <a:rPr lang="es-ES_tradnl" sz="3200" b="1" dirty="0" smtClean="0">
                <a:solidFill>
                  <a:schemeClr val="bg1"/>
                </a:solidFill>
                <a:latin typeface="Avenir Heavy"/>
                <a:cs typeface="Avenir Heavy"/>
              </a:rPr>
              <a:t>Mateo 18</a:t>
            </a:r>
            <a:r>
              <a:rPr lang="es-ES_tradnl" sz="3200" b="1" dirty="0">
                <a:solidFill>
                  <a:schemeClr val="bg1"/>
                </a:solidFill>
                <a:latin typeface="Avenir Heavy"/>
                <a:cs typeface="Avenir Heavy"/>
              </a:rPr>
              <a:t>:20Reina-Valera 1960 (RVR1960</a:t>
            </a:r>
            <a:r>
              <a:rPr lang="es-ES_tradnl" sz="3200" b="1" dirty="0" smtClean="0">
                <a:solidFill>
                  <a:schemeClr val="bg1"/>
                </a:solidFill>
                <a:latin typeface="Avenir Heavy"/>
                <a:cs typeface="Avenir Heavy"/>
              </a:rPr>
              <a:t>)</a:t>
            </a:r>
          </a:p>
          <a:p>
            <a:endParaRPr lang="es-ES_tradnl" sz="3200" b="1" dirty="0">
              <a:solidFill>
                <a:schemeClr val="bg1"/>
              </a:solidFill>
              <a:latin typeface="Avenir Heavy"/>
              <a:cs typeface="Avenir Heavy"/>
            </a:endParaRPr>
          </a:p>
          <a:p>
            <a:r>
              <a:rPr lang="es-ES_tradnl" sz="3200" b="1" dirty="0">
                <a:solidFill>
                  <a:schemeClr val="bg1"/>
                </a:solidFill>
                <a:latin typeface="Avenir Heavy"/>
                <a:cs typeface="Avenir Heavy"/>
              </a:rPr>
              <a:t>20 Porque donde están dos o tres congregados en mi nombre, allí estoy yo en medio de ellos.</a:t>
            </a:r>
          </a:p>
        </p:txBody>
      </p:sp>
    </p:spTree>
    <p:extLst>
      <p:ext uri="{BB962C8B-B14F-4D97-AF65-F5344CB8AC3E}">
        <p14:creationId xmlns:p14="http://schemas.microsoft.com/office/powerpoint/2010/main" val="378084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2062103"/>
          </a:xfrm>
          <a:prstGeom prst="rect">
            <a:avLst/>
          </a:prstGeom>
        </p:spPr>
        <p:txBody>
          <a:bodyPr wrap="square">
            <a:spAutoFit/>
          </a:bodyPr>
          <a:lstStyle/>
          <a:p>
            <a:r>
              <a:rPr lang="es-ES_tradnl" sz="3200" b="1" dirty="0" smtClean="0">
                <a:solidFill>
                  <a:schemeClr val="bg1"/>
                </a:solidFill>
                <a:latin typeface="Avenir Heavy"/>
                <a:cs typeface="Avenir Heavy"/>
              </a:rPr>
              <a:t>Romanos </a:t>
            </a:r>
            <a:r>
              <a:rPr lang="es-ES_tradnl" sz="3200" b="1" dirty="0">
                <a:solidFill>
                  <a:schemeClr val="bg1"/>
                </a:solidFill>
                <a:latin typeface="Avenir Heavy"/>
                <a:cs typeface="Avenir Heavy"/>
              </a:rPr>
              <a:t>10:17 Reina-Valera 1960 (RVR1960</a:t>
            </a:r>
            <a:r>
              <a:rPr lang="es-ES_tradnl" sz="3200" b="1" dirty="0" smtClean="0">
                <a:solidFill>
                  <a:schemeClr val="bg1"/>
                </a:solidFill>
                <a:latin typeface="Avenir Heavy"/>
                <a:cs typeface="Avenir Heavy"/>
              </a:rPr>
              <a:t>)</a:t>
            </a:r>
          </a:p>
          <a:p>
            <a:endParaRPr lang="es-ES_tradnl" sz="3200" b="1" dirty="0">
              <a:solidFill>
                <a:schemeClr val="bg1"/>
              </a:solidFill>
              <a:latin typeface="Avenir Heavy"/>
              <a:cs typeface="Avenir Heavy"/>
            </a:endParaRPr>
          </a:p>
          <a:p>
            <a:r>
              <a:rPr lang="es-ES_tradnl" sz="3200" b="1" dirty="0" smtClean="0">
                <a:solidFill>
                  <a:schemeClr val="bg1"/>
                </a:solidFill>
                <a:latin typeface="Avenir Heavy"/>
                <a:cs typeface="Avenir Heavy"/>
              </a:rPr>
              <a:t>17 </a:t>
            </a:r>
            <a:r>
              <a:rPr lang="es-ES_tradnl" sz="3200" b="1" dirty="0">
                <a:solidFill>
                  <a:schemeClr val="bg1"/>
                </a:solidFill>
                <a:latin typeface="Avenir Heavy"/>
                <a:cs typeface="Avenir Heavy"/>
              </a:rPr>
              <a:t>Así que la fe es por el oír, y el oír, por la palabra de Dios.</a:t>
            </a:r>
          </a:p>
        </p:txBody>
      </p:sp>
    </p:spTree>
    <p:extLst>
      <p:ext uri="{BB962C8B-B14F-4D97-AF65-F5344CB8AC3E}">
        <p14:creationId xmlns:p14="http://schemas.microsoft.com/office/powerpoint/2010/main" val="186203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5016757"/>
          </a:xfrm>
          <a:prstGeom prst="rect">
            <a:avLst/>
          </a:prstGeom>
        </p:spPr>
        <p:txBody>
          <a:bodyPr wrap="square">
            <a:spAutoFit/>
          </a:bodyPr>
          <a:lstStyle/>
          <a:p>
            <a:r>
              <a:rPr lang="es-ES_tradnl" sz="3200" b="1" dirty="0">
                <a:solidFill>
                  <a:schemeClr val="bg1"/>
                </a:solidFill>
                <a:latin typeface="Avenir Heavy"/>
                <a:cs typeface="Avenir Heavy"/>
              </a:rPr>
              <a:t>Lucas 13:10-13 Reina-Valera 1960 (RVR1960</a:t>
            </a:r>
          </a:p>
          <a:p>
            <a:r>
              <a:rPr lang="es-ES_tradnl" sz="3200" b="1" dirty="0">
                <a:solidFill>
                  <a:schemeClr val="bg1"/>
                </a:solidFill>
                <a:latin typeface="Avenir Heavy"/>
                <a:cs typeface="Avenir Heavy"/>
              </a:rPr>
              <a:t>10 Enseñaba Jesús en una sinagoga en el día de reposo</a:t>
            </a:r>
            <a:r>
              <a:rPr lang="es-ES_tradnl" sz="3200" b="1" dirty="0" smtClean="0">
                <a:solidFill>
                  <a:schemeClr val="bg1"/>
                </a:solidFill>
                <a:latin typeface="Avenir Heavy"/>
                <a:cs typeface="Avenir Heavy"/>
              </a:rPr>
              <a:t>;11 </a:t>
            </a:r>
            <a:r>
              <a:rPr lang="es-ES_tradnl" sz="3200" b="1" dirty="0">
                <a:solidFill>
                  <a:schemeClr val="bg1"/>
                </a:solidFill>
                <a:latin typeface="Avenir Heavy"/>
                <a:cs typeface="Avenir Heavy"/>
              </a:rPr>
              <a:t>y había allí una mujer que desde hacía dieciocho años tenía espíritu de enfermedad, y andaba encorvada, y </a:t>
            </a:r>
            <a:r>
              <a:rPr lang="es-ES_tradnl" sz="3200" b="1" dirty="0" smtClean="0">
                <a:solidFill>
                  <a:schemeClr val="bg1"/>
                </a:solidFill>
                <a:latin typeface="Avenir Heavy"/>
                <a:cs typeface="Avenir Heavy"/>
              </a:rPr>
              <a:t>en ninguna </a:t>
            </a:r>
            <a:r>
              <a:rPr lang="es-ES_tradnl" sz="3200" b="1" dirty="0">
                <a:solidFill>
                  <a:schemeClr val="bg1"/>
                </a:solidFill>
                <a:latin typeface="Avenir Heavy"/>
                <a:cs typeface="Avenir Heavy"/>
              </a:rPr>
              <a:t>manera se podía enderezar</a:t>
            </a:r>
            <a:r>
              <a:rPr lang="es-ES_tradnl" sz="3200" b="1" dirty="0" smtClean="0">
                <a:solidFill>
                  <a:schemeClr val="bg1"/>
                </a:solidFill>
                <a:latin typeface="Avenir Heavy"/>
                <a:cs typeface="Avenir Heavy"/>
              </a:rPr>
              <a:t>.12 </a:t>
            </a:r>
            <a:r>
              <a:rPr lang="es-ES_tradnl" sz="3200" b="1" dirty="0">
                <a:solidFill>
                  <a:schemeClr val="bg1"/>
                </a:solidFill>
                <a:latin typeface="Avenir Heavy"/>
                <a:cs typeface="Avenir Heavy"/>
              </a:rPr>
              <a:t>Cuando Jesús la vio, la llamó y le dijo: Mujer, eres libre de tu enfermedad.</a:t>
            </a:r>
          </a:p>
          <a:p>
            <a:r>
              <a:rPr lang="es-ES_tradnl" sz="3200" b="1" dirty="0">
                <a:solidFill>
                  <a:schemeClr val="bg1"/>
                </a:solidFill>
                <a:latin typeface="Avenir Heavy"/>
                <a:cs typeface="Avenir Heavy"/>
              </a:rPr>
              <a:t>13 Y puso las manos sobre ella; y ella se enderezó luego, y glorificaba a Dios.</a:t>
            </a:r>
          </a:p>
        </p:txBody>
      </p:sp>
    </p:spTree>
    <p:extLst>
      <p:ext uri="{BB962C8B-B14F-4D97-AF65-F5344CB8AC3E}">
        <p14:creationId xmlns:p14="http://schemas.microsoft.com/office/powerpoint/2010/main" val="165866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4893647"/>
          </a:xfrm>
          <a:prstGeom prst="rect">
            <a:avLst/>
          </a:prstGeom>
        </p:spPr>
        <p:txBody>
          <a:bodyPr wrap="square">
            <a:spAutoFit/>
          </a:bodyPr>
          <a:lstStyle/>
          <a:p>
            <a:r>
              <a:rPr lang="es-ES_tradnl" sz="2400" b="1" dirty="0">
                <a:solidFill>
                  <a:schemeClr val="bg1"/>
                </a:solidFill>
                <a:latin typeface="Avenir Heavy"/>
                <a:cs typeface="Avenir Heavy"/>
              </a:rPr>
              <a:t>Mateo 8:5-10 Reina-Valera 1960 (RVR1960</a:t>
            </a:r>
            <a:r>
              <a:rPr lang="es-ES_tradnl" sz="2400" b="1" dirty="0" smtClean="0">
                <a:solidFill>
                  <a:schemeClr val="bg1"/>
                </a:solidFill>
                <a:latin typeface="Avenir Heavy"/>
                <a:cs typeface="Avenir Heavy"/>
              </a:rPr>
              <a:t>)</a:t>
            </a:r>
          </a:p>
          <a:p>
            <a:endParaRPr lang="es-ES_tradnl" sz="2400" b="1" dirty="0">
              <a:solidFill>
                <a:schemeClr val="bg1"/>
              </a:solidFill>
              <a:latin typeface="Avenir Heavy"/>
              <a:cs typeface="Avenir Heavy"/>
            </a:endParaRPr>
          </a:p>
          <a:p>
            <a:r>
              <a:rPr lang="es-ES_tradnl" sz="2400" b="1" dirty="0">
                <a:solidFill>
                  <a:schemeClr val="bg1"/>
                </a:solidFill>
                <a:latin typeface="Avenir Heavy"/>
                <a:cs typeface="Avenir Heavy"/>
              </a:rPr>
              <a:t>5 Entrando Jesús en </a:t>
            </a:r>
            <a:r>
              <a:rPr lang="es-ES_tradnl" sz="2400" b="1" dirty="0" err="1">
                <a:solidFill>
                  <a:schemeClr val="bg1"/>
                </a:solidFill>
                <a:latin typeface="Avenir Heavy"/>
                <a:cs typeface="Avenir Heavy"/>
              </a:rPr>
              <a:t>Capernaum</a:t>
            </a:r>
            <a:r>
              <a:rPr lang="es-ES_tradnl" sz="2400" b="1" dirty="0">
                <a:solidFill>
                  <a:schemeClr val="bg1"/>
                </a:solidFill>
                <a:latin typeface="Avenir Heavy"/>
                <a:cs typeface="Avenir Heavy"/>
              </a:rPr>
              <a:t>, vino a él un centurión, rogándole</a:t>
            </a:r>
            <a:r>
              <a:rPr lang="es-ES_tradnl" sz="2400" b="1" dirty="0" smtClean="0">
                <a:solidFill>
                  <a:schemeClr val="bg1"/>
                </a:solidFill>
                <a:latin typeface="Avenir Heavy"/>
                <a:cs typeface="Avenir Heavy"/>
              </a:rPr>
              <a:t>,6 </a:t>
            </a:r>
            <a:r>
              <a:rPr lang="es-ES_tradnl" sz="2400" b="1" dirty="0">
                <a:solidFill>
                  <a:schemeClr val="bg1"/>
                </a:solidFill>
                <a:latin typeface="Avenir Heavy"/>
                <a:cs typeface="Avenir Heavy"/>
              </a:rPr>
              <a:t>y diciendo: Señor, mi criado está postrado en casa, paralítico, gravemente atormentado.</a:t>
            </a:r>
          </a:p>
          <a:p>
            <a:r>
              <a:rPr lang="es-ES_tradnl" sz="2400" b="1" dirty="0">
                <a:solidFill>
                  <a:schemeClr val="bg1"/>
                </a:solidFill>
                <a:latin typeface="Avenir Heavy"/>
                <a:cs typeface="Avenir Heavy"/>
              </a:rPr>
              <a:t>7 Y Jesús le dijo: Yo iré y le sanaré</a:t>
            </a:r>
            <a:r>
              <a:rPr lang="es-ES_tradnl" sz="2400" b="1" dirty="0" smtClean="0">
                <a:solidFill>
                  <a:schemeClr val="bg1"/>
                </a:solidFill>
                <a:latin typeface="Avenir Heavy"/>
                <a:cs typeface="Avenir Heavy"/>
              </a:rPr>
              <a:t>.8 </a:t>
            </a:r>
            <a:r>
              <a:rPr lang="es-ES_tradnl" sz="2400" b="1" dirty="0">
                <a:solidFill>
                  <a:schemeClr val="bg1"/>
                </a:solidFill>
                <a:latin typeface="Avenir Heavy"/>
                <a:cs typeface="Avenir Heavy"/>
              </a:rPr>
              <a:t>Respondió el centurión y dijo: Señor, no soy digno de que entres bajo mi techo; solamente di la palabra, y mi criado sanará</a:t>
            </a:r>
            <a:r>
              <a:rPr lang="es-ES_tradnl" sz="2400" b="1" dirty="0" smtClean="0">
                <a:solidFill>
                  <a:schemeClr val="bg1"/>
                </a:solidFill>
                <a:latin typeface="Avenir Heavy"/>
                <a:cs typeface="Avenir Heavy"/>
              </a:rPr>
              <a:t>.9 </a:t>
            </a:r>
            <a:r>
              <a:rPr lang="es-ES_tradnl" sz="2400" b="1" dirty="0">
                <a:solidFill>
                  <a:schemeClr val="bg1"/>
                </a:solidFill>
                <a:latin typeface="Avenir Heavy"/>
                <a:cs typeface="Avenir Heavy"/>
              </a:rPr>
              <a:t>Porque también yo soy hombre bajo autoridad, y tengo bajo mis órdenes soldados; y digo a éste: Ve, y va; y al otro: Ven, y viene; y a mi siervo: Haz esto, y lo hace</a:t>
            </a:r>
            <a:r>
              <a:rPr lang="es-ES_tradnl" sz="2400" b="1" dirty="0" smtClean="0">
                <a:solidFill>
                  <a:schemeClr val="bg1"/>
                </a:solidFill>
                <a:latin typeface="Avenir Heavy"/>
                <a:cs typeface="Avenir Heavy"/>
              </a:rPr>
              <a:t>.10 </a:t>
            </a:r>
            <a:r>
              <a:rPr lang="es-ES_tradnl" sz="2400" b="1" dirty="0">
                <a:solidFill>
                  <a:schemeClr val="bg1"/>
                </a:solidFill>
                <a:latin typeface="Avenir Heavy"/>
                <a:cs typeface="Avenir Heavy"/>
              </a:rPr>
              <a:t>Al oírlo Jesús, se maravilló, y dijo a los que le seguían: De cierto os digo, que ni aun en Israel he hallado tanta fe.</a:t>
            </a:r>
          </a:p>
        </p:txBody>
      </p:sp>
    </p:spTree>
    <p:extLst>
      <p:ext uri="{BB962C8B-B14F-4D97-AF65-F5344CB8AC3E}">
        <p14:creationId xmlns:p14="http://schemas.microsoft.com/office/powerpoint/2010/main" val="144038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707886"/>
          </a:xfrm>
          <a:prstGeom prst="rect">
            <a:avLst/>
          </a:prstGeom>
        </p:spPr>
        <p:txBody>
          <a:bodyPr wrap="square">
            <a:spAutoFit/>
          </a:bodyPr>
          <a:lstStyle/>
          <a:p>
            <a:r>
              <a:rPr lang="es-ES_tradnl" sz="4000" b="1" dirty="0">
                <a:latin typeface="Avenir Heavy"/>
                <a:cs typeface="Avenir Heavy"/>
              </a:rPr>
              <a:t>3.  Mi fé debe ser </a:t>
            </a:r>
            <a:r>
              <a:rPr lang="es-ES_tradnl" sz="4000" b="1" u="sng" dirty="0" smtClean="0">
                <a:solidFill>
                  <a:srgbClr val="FFFF00"/>
                </a:solidFill>
                <a:latin typeface="Avenir Heavy"/>
                <a:cs typeface="Avenir Heavy"/>
              </a:rPr>
              <a:t>mantenida</a:t>
            </a:r>
            <a:r>
              <a:rPr lang="es-ES_tradnl" sz="4000" b="1" dirty="0" smtClean="0">
                <a:solidFill>
                  <a:srgbClr val="FFFFFF"/>
                </a:solidFill>
                <a:latin typeface="Avenir Heavy"/>
                <a:cs typeface="Avenir Heavy"/>
              </a:rPr>
              <a:t>!</a:t>
            </a:r>
            <a:endParaRPr lang="es-ES_tradnl" sz="4000" b="1" dirty="0">
              <a:solidFill>
                <a:srgbClr val="FFFFFF"/>
              </a:solidFill>
              <a:latin typeface="Avenir Heavy"/>
              <a:cs typeface="Avenir Heavy"/>
            </a:endParaRPr>
          </a:p>
        </p:txBody>
      </p:sp>
    </p:spTree>
    <p:extLst>
      <p:ext uri="{BB962C8B-B14F-4D97-AF65-F5344CB8AC3E}">
        <p14:creationId xmlns:p14="http://schemas.microsoft.com/office/powerpoint/2010/main" val="173892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75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4583" y="96623"/>
            <a:ext cx="7233751" cy="2180942"/>
          </a:xfrm>
        </p:spPr>
        <p:txBody>
          <a:bodyPr>
            <a:normAutofit/>
          </a:bodyPr>
          <a:lstStyle/>
          <a:p>
            <a:r>
              <a:rPr lang="es-ES_tradnl" sz="4400" b="1" dirty="0" smtClean="0">
                <a:solidFill>
                  <a:srgbClr val="FFFFE5"/>
                </a:solidFill>
                <a:latin typeface="Copperplate Gothic Bold"/>
                <a:cs typeface="Copperplate Gothic Bold"/>
              </a:rPr>
              <a:t>F</a:t>
            </a:r>
            <a:r>
              <a:rPr lang="es-ES_tradnl" sz="4400" b="1" dirty="0" smtClean="0">
                <a:solidFill>
                  <a:srgbClr val="FFFFE5"/>
                </a:solidFill>
                <a:latin typeface="Copperplate Gothic Bold"/>
                <a:cs typeface="Copperplate Gothic Bold"/>
              </a:rPr>
              <a:t>é </a:t>
            </a:r>
            <a:br>
              <a:rPr lang="es-ES_tradnl" sz="4400" b="1" dirty="0" smtClean="0">
                <a:solidFill>
                  <a:srgbClr val="FFFFE5"/>
                </a:solidFill>
                <a:latin typeface="Copperplate Gothic Bold"/>
                <a:cs typeface="Copperplate Gothic Bold"/>
              </a:rPr>
            </a:br>
            <a:r>
              <a:rPr lang="es-ES_tradnl" sz="4400" b="1" dirty="0" smtClean="0">
                <a:solidFill>
                  <a:srgbClr val="FFFFE5"/>
                </a:solidFill>
                <a:latin typeface="Copperplate Gothic Bold"/>
                <a:cs typeface="Copperplate Gothic Bold"/>
              </a:rPr>
              <a:t>Para </a:t>
            </a:r>
            <a:br>
              <a:rPr lang="es-ES_tradnl" sz="4400" b="1" dirty="0" smtClean="0">
                <a:solidFill>
                  <a:srgbClr val="FFFFE5"/>
                </a:solidFill>
                <a:latin typeface="Copperplate Gothic Bold"/>
                <a:cs typeface="Copperplate Gothic Bold"/>
              </a:rPr>
            </a:br>
            <a:r>
              <a:rPr lang="es-ES_tradnl" sz="4400" b="1" dirty="0" smtClean="0">
                <a:solidFill>
                  <a:srgbClr val="FFFFE5"/>
                </a:solidFill>
                <a:latin typeface="Copperplate Gothic Bold"/>
                <a:cs typeface="Copperplate Gothic Bold"/>
              </a:rPr>
              <a:t>Prevalecer</a:t>
            </a:r>
            <a:endParaRPr lang="es-ES_tradnl" sz="4400" b="1" dirty="0">
              <a:solidFill>
                <a:srgbClr val="FFFFE5"/>
              </a:solidFill>
              <a:latin typeface="Copperplate Gothic Bold"/>
              <a:cs typeface="Copperplate Gothic Bold"/>
            </a:endParaRPr>
          </a:p>
        </p:txBody>
      </p:sp>
    </p:spTree>
    <p:extLst>
      <p:ext uri="{BB962C8B-B14F-4D97-AF65-F5344CB8AC3E}">
        <p14:creationId xmlns:p14="http://schemas.microsoft.com/office/powerpoint/2010/main" val="237778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4524315"/>
          </a:xfrm>
          <a:prstGeom prst="rect">
            <a:avLst/>
          </a:prstGeom>
        </p:spPr>
        <p:txBody>
          <a:bodyPr wrap="square">
            <a:spAutoFit/>
          </a:bodyPr>
          <a:lstStyle/>
          <a:p>
            <a:r>
              <a:rPr lang="es-ES_tradnl" sz="3200" b="1" dirty="0">
                <a:solidFill>
                  <a:schemeClr val="bg1"/>
                </a:solidFill>
                <a:latin typeface="Avenir Heavy"/>
                <a:cs typeface="Avenir Heavy"/>
              </a:rPr>
              <a:t>Hebreos 11:1-3 (RV1960</a:t>
            </a:r>
            <a:r>
              <a:rPr lang="es-ES_tradnl" sz="3200" b="1" dirty="0" smtClean="0">
                <a:solidFill>
                  <a:schemeClr val="bg1"/>
                </a:solidFill>
                <a:latin typeface="Avenir Heavy"/>
                <a:cs typeface="Avenir Heavy"/>
              </a:rPr>
              <a:t>)</a:t>
            </a:r>
          </a:p>
          <a:p>
            <a:endParaRPr lang="es-ES_tradnl" sz="3200" b="1" dirty="0">
              <a:solidFill>
                <a:schemeClr val="bg1"/>
              </a:solidFill>
              <a:latin typeface="Avenir Heavy"/>
              <a:cs typeface="Avenir Heavy"/>
            </a:endParaRPr>
          </a:p>
          <a:p>
            <a:r>
              <a:rPr lang="es-ES_tradnl" sz="3200" dirty="0">
                <a:solidFill>
                  <a:schemeClr val="bg1"/>
                </a:solidFill>
                <a:latin typeface="Avenir Heavy"/>
                <a:cs typeface="Avenir Heavy"/>
              </a:rPr>
              <a:t>1Es, pues, la fe la certeza de lo que se espera, la convicción de lo que no se ve.2 Porque por ella alcanzaron buen testimonio los antiguos.3 Por la fe entendemos haber sido constituido el universo por la palabra de Dios, de modo que lo que se ve fue hecho de lo que no se </a:t>
            </a:r>
            <a:r>
              <a:rPr lang="es-ES_tradnl" sz="3200" dirty="0" smtClean="0">
                <a:solidFill>
                  <a:schemeClr val="bg1"/>
                </a:solidFill>
                <a:latin typeface="Avenir Heavy"/>
                <a:cs typeface="Avenir Heavy"/>
              </a:rPr>
              <a:t>veía. </a:t>
            </a:r>
            <a:endParaRPr lang="es-ES_tradnl" sz="3200" dirty="0">
              <a:solidFill>
                <a:schemeClr val="bg1"/>
              </a:solidFill>
              <a:latin typeface="Avenir Heavy"/>
              <a:cs typeface="Avenir Heavy"/>
            </a:endParaRPr>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21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2554545"/>
          </a:xfrm>
          <a:prstGeom prst="rect">
            <a:avLst/>
          </a:prstGeom>
        </p:spPr>
        <p:txBody>
          <a:bodyPr wrap="square">
            <a:spAutoFit/>
          </a:bodyPr>
          <a:lstStyle/>
          <a:p>
            <a:endParaRPr lang="es-ES_tradnl" sz="3200" b="1" dirty="0" smtClean="0">
              <a:solidFill>
                <a:schemeClr val="bg1"/>
              </a:solidFill>
            </a:endParaRPr>
          </a:p>
          <a:p>
            <a:r>
              <a:rPr lang="es-ES_tradnl" sz="3200" b="1" dirty="0" smtClean="0">
                <a:solidFill>
                  <a:schemeClr val="bg1"/>
                </a:solidFill>
              </a:rPr>
              <a:t>“</a:t>
            </a:r>
            <a:r>
              <a:rPr lang="es-ES_tradnl" sz="3200" b="1" dirty="0">
                <a:solidFill>
                  <a:schemeClr val="bg1"/>
                </a:solidFill>
              </a:rPr>
              <a:t>Tener fe significa no querer saber la verdad.</a:t>
            </a:r>
            <a:r>
              <a:rPr lang="es-ES_tradnl" sz="3200" b="1" dirty="0" smtClean="0">
                <a:solidFill>
                  <a:schemeClr val="bg1"/>
                </a:solidFill>
              </a:rPr>
              <a:t>”</a:t>
            </a:r>
          </a:p>
          <a:p>
            <a:endParaRPr lang="en-US" sz="3200" dirty="0">
              <a:solidFill>
                <a:schemeClr val="bg1"/>
              </a:solidFill>
            </a:endParaRPr>
          </a:p>
          <a:p>
            <a:r>
              <a:rPr lang="es-ES_tradnl" sz="3200" i="1" dirty="0">
                <a:solidFill>
                  <a:schemeClr val="bg1"/>
                </a:solidFill>
              </a:rPr>
              <a:t>Friedrich Nietzsche (1844-1900) </a:t>
            </a:r>
            <a:endParaRPr lang="es-ES_tradnl" sz="3200" i="1" dirty="0" smtClean="0">
              <a:solidFill>
                <a:schemeClr val="bg1"/>
              </a:solidFill>
            </a:endParaRPr>
          </a:p>
          <a:p>
            <a:r>
              <a:rPr lang="es-ES_tradnl" sz="3200" i="1" dirty="0" smtClean="0">
                <a:solidFill>
                  <a:schemeClr val="bg1"/>
                </a:solidFill>
              </a:rPr>
              <a:t>Filosofo </a:t>
            </a:r>
            <a:r>
              <a:rPr lang="es-ES_tradnl" sz="3200" i="1" dirty="0">
                <a:solidFill>
                  <a:schemeClr val="bg1"/>
                </a:solidFill>
              </a:rPr>
              <a:t>alemán.</a:t>
            </a:r>
            <a:endParaRPr lang="en-US" sz="3200" dirty="0">
              <a:solidFill>
                <a:schemeClr val="bg1"/>
              </a:solidFill>
            </a:endParaRPr>
          </a:p>
        </p:txBody>
      </p:sp>
    </p:spTree>
    <p:extLst>
      <p:ext uri="{BB962C8B-B14F-4D97-AF65-F5344CB8AC3E}">
        <p14:creationId xmlns:p14="http://schemas.microsoft.com/office/powerpoint/2010/main" val="400952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707886"/>
          </a:xfrm>
          <a:prstGeom prst="rect">
            <a:avLst/>
          </a:prstGeom>
        </p:spPr>
        <p:txBody>
          <a:bodyPr wrap="square">
            <a:spAutoFit/>
          </a:bodyPr>
          <a:lstStyle/>
          <a:p>
            <a:r>
              <a:rPr lang="es-ES_tradnl" sz="4000" b="1" dirty="0" smtClean="0">
                <a:latin typeface="Avenir Heavy"/>
                <a:cs typeface="Avenir Heavy"/>
              </a:rPr>
              <a:t>1.  Mi </a:t>
            </a:r>
            <a:r>
              <a:rPr lang="es-ES_tradnl" sz="4000" b="1" dirty="0">
                <a:latin typeface="Avenir Heavy"/>
                <a:cs typeface="Avenir Heavy"/>
              </a:rPr>
              <a:t>fé cree lo </a:t>
            </a:r>
            <a:r>
              <a:rPr lang="es-ES_tradnl" sz="4000" b="1" u="sng" dirty="0">
                <a:solidFill>
                  <a:srgbClr val="FFFF00"/>
                </a:solidFill>
                <a:latin typeface="Avenir Heavy"/>
                <a:cs typeface="Avenir Heavy"/>
              </a:rPr>
              <a:t>imposible</a:t>
            </a:r>
            <a:r>
              <a:rPr lang="es-ES_tradnl" sz="4000" b="1" dirty="0">
                <a:solidFill>
                  <a:srgbClr val="FFFFFF"/>
                </a:solidFill>
                <a:latin typeface="Avenir Heavy"/>
                <a:cs typeface="Avenir Heavy"/>
              </a:rPr>
              <a:t>!</a:t>
            </a:r>
          </a:p>
        </p:txBody>
      </p:sp>
    </p:spTree>
    <p:extLst>
      <p:ext uri="{BB962C8B-B14F-4D97-AF65-F5344CB8AC3E}">
        <p14:creationId xmlns:p14="http://schemas.microsoft.com/office/powerpoint/2010/main" val="387725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4031873"/>
          </a:xfrm>
          <a:prstGeom prst="rect">
            <a:avLst/>
          </a:prstGeom>
        </p:spPr>
        <p:txBody>
          <a:bodyPr wrap="square">
            <a:spAutoFit/>
          </a:bodyPr>
          <a:lstStyle/>
          <a:p>
            <a:r>
              <a:rPr lang="es-ES_tradnl" sz="3200" b="1" dirty="0">
                <a:solidFill>
                  <a:schemeClr val="bg1"/>
                </a:solidFill>
                <a:latin typeface="Avenir Heavy"/>
                <a:cs typeface="Avenir Heavy"/>
              </a:rPr>
              <a:t>Marcos 11:20-22 (RV1960)</a:t>
            </a:r>
          </a:p>
          <a:p>
            <a:r>
              <a:rPr lang="es-ES_tradnl" sz="3200" b="1" dirty="0">
                <a:solidFill>
                  <a:schemeClr val="bg1"/>
                </a:solidFill>
                <a:latin typeface="Avenir Heavy"/>
                <a:cs typeface="Avenir Heavy"/>
              </a:rPr>
              <a:t>20 Y pasando por la mañana, vieron que la higuera se había secado desde las raíces.</a:t>
            </a:r>
          </a:p>
          <a:p>
            <a:r>
              <a:rPr lang="es-ES_tradnl" sz="3200" b="1" dirty="0">
                <a:solidFill>
                  <a:schemeClr val="bg1"/>
                </a:solidFill>
                <a:latin typeface="Avenir Heavy"/>
                <a:cs typeface="Avenir Heavy"/>
              </a:rPr>
              <a:t>21 Entonces Pedro, acordándose, le dijo: Maestro, mira, la higuera que maldijiste se ha secado.</a:t>
            </a:r>
          </a:p>
          <a:p>
            <a:r>
              <a:rPr lang="es-ES_tradnl" sz="3200" b="1" dirty="0">
                <a:solidFill>
                  <a:schemeClr val="bg1"/>
                </a:solidFill>
                <a:latin typeface="Avenir Heavy"/>
                <a:cs typeface="Avenir Heavy"/>
              </a:rPr>
              <a:t>22 Respondiendo Jesús, les dijo: Tened fe en Dios.</a:t>
            </a:r>
          </a:p>
        </p:txBody>
      </p:sp>
    </p:spTree>
    <p:extLst>
      <p:ext uri="{BB962C8B-B14F-4D97-AF65-F5344CB8AC3E}">
        <p14:creationId xmlns:p14="http://schemas.microsoft.com/office/powerpoint/2010/main" val="378210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55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707886"/>
          </a:xfrm>
          <a:prstGeom prst="rect">
            <a:avLst/>
          </a:prstGeom>
        </p:spPr>
        <p:txBody>
          <a:bodyPr wrap="square">
            <a:spAutoFit/>
          </a:bodyPr>
          <a:lstStyle/>
          <a:p>
            <a:r>
              <a:rPr lang="es-ES_tradnl" sz="4000" b="1" dirty="0" smtClean="0">
                <a:latin typeface="Avenir Heavy"/>
                <a:cs typeface="Avenir Heavy"/>
              </a:rPr>
              <a:t>2.  Mi </a:t>
            </a:r>
            <a:r>
              <a:rPr lang="es-ES_tradnl" sz="4000" b="1" dirty="0">
                <a:latin typeface="Avenir Heavy"/>
                <a:cs typeface="Avenir Heavy"/>
              </a:rPr>
              <a:t>fé cree </a:t>
            </a:r>
            <a:r>
              <a:rPr lang="es-ES_tradnl" sz="4000" b="1" dirty="0" smtClean="0">
                <a:latin typeface="Avenir Heavy"/>
                <a:cs typeface="Avenir Heavy"/>
              </a:rPr>
              <a:t>lo debe </a:t>
            </a:r>
            <a:r>
              <a:rPr lang="es-ES_tradnl" sz="4000" b="1" u="sng" dirty="0" smtClean="0">
                <a:solidFill>
                  <a:srgbClr val="FFFF00"/>
                </a:solidFill>
                <a:latin typeface="Avenir Heavy"/>
                <a:cs typeface="Avenir Heavy"/>
              </a:rPr>
              <a:t>caminar</a:t>
            </a:r>
            <a:r>
              <a:rPr lang="es-ES_tradnl" sz="4000" b="1" dirty="0" smtClean="0">
                <a:solidFill>
                  <a:srgbClr val="FFFFFF"/>
                </a:solidFill>
                <a:latin typeface="Avenir Heavy"/>
                <a:cs typeface="Avenir Heavy"/>
              </a:rPr>
              <a:t>!</a:t>
            </a:r>
            <a:endParaRPr lang="es-ES_tradnl" sz="4000" b="1" dirty="0">
              <a:solidFill>
                <a:srgbClr val="FFFFFF"/>
              </a:solidFill>
              <a:latin typeface="Avenir Heavy"/>
              <a:cs typeface="Avenir Heavy"/>
            </a:endParaRPr>
          </a:p>
        </p:txBody>
      </p:sp>
    </p:spTree>
    <p:extLst>
      <p:ext uri="{BB962C8B-B14F-4D97-AF65-F5344CB8AC3E}">
        <p14:creationId xmlns:p14="http://schemas.microsoft.com/office/powerpoint/2010/main" val="170780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3046988"/>
          </a:xfrm>
          <a:prstGeom prst="rect">
            <a:avLst/>
          </a:prstGeom>
        </p:spPr>
        <p:txBody>
          <a:bodyPr wrap="square">
            <a:spAutoFit/>
          </a:bodyPr>
          <a:lstStyle/>
          <a:p>
            <a:r>
              <a:rPr lang="es-ES_tradnl" sz="3200" b="1" dirty="0" smtClean="0">
                <a:solidFill>
                  <a:schemeClr val="bg1"/>
                </a:solidFill>
                <a:latin typeface="Avenir Heavy"/>
                <a:cs typeface="Avenir Heavy"/>
              </a:rPr>
              <a:t>2 Corintios </a:t>
            </a:r>
            <a:r>
              <a:rPr lang="es-ES_tradnl" sz="3200" b="1" dirty="0">
                <a:solidFill>
                  <a:schemeClr val="bg1"/>
                </a:solidFill>
                <a:latin typeface="Avenir Heavy"/>
                <a:cs typeface="Avenir Heavy"/>
              </a:rPr>
              <a:t>5:6-7 (RV1960</a:t>
            </a:r>
            <a:r>
              <a:rPr lang="es-ES_tradnl" sz="3200" b="1" dirty="0" smtClean="0">
                <a:solidFill>
                  <a:schemeClr val="bg1"/>
                </a:solidFill>
                <a:latin typeface="Avenir Heavy"/>
                <a:cs typeface="Avenir Heavy"/>
              </a:rPr>
              <a:t>)</a:t>
            </a:r>
          </a:p>
          <a:p>
            <a:endParaRPr lang="es-ES_tradnl" sz="3200" b="1" dirty="0">
              <a:solidFill>
                <a:schemeClr val="bg1"/>
              </a:solidFill>
              <a:latin typeface="Avenir Heavy"/>
              <a:cs typeface="Avenir Heavy"/>
            </a:endParaRPr>
          </a:p>
          <a:p>
            <a:r>
              <a:rPr lang="es-ES_tradnl" sz="3200" b="1" dirty="0">
                <a:solidFill>
                  <a:schemeClr val="bg1"/>
                </a:solidFill>
                <a:latin typeface="Avenir Heavy"/>
                <a:cs typeface="Avenir Heavy"/>
              </a:rPr>
              <a:t>6 Así que vivimos confiados siempre, y sabiendo que entre tanto que estamos en el cuerpo, estamos ausentes del Señor 7 </a:t>
            </a:r>
            <a:r>
              <a:rPr lang="es-ES_tradnl" sz="3200" b="1" dirty="0">
                <a:solidFill>
                  <a:srgbClr val="3366FF"/>
                </a:solidFill>
                <a:latin typeface="Avenir Heavy"/>
                <a:cs typeface="Avenir Heavy"/>
              </a:rPr>
              <a:t>(porque por fe andamos, no por vista)</a:t>
            </a:r>
          </a:p>
        </p:txBody>
      </p:sp>
    </p:spTree>
    <p:extLst>
      <p:ext uri="{BB962C8B-B14F-4D97-AF65-F5344CB8AC3E}">
        <p14:creationId xmlns:p14="http://schemas.microsoft.com/office/powerpoint/2010/main" val="33139194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1660</TotalTime>
  <Words>547</Words>
  <Application>Microsoft Macintosh PowerPoint</Application>
  <PresentationFormat>On-screen Show (16:9)</PresentationFormat>
  <Paragraphs>36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vt:lpstr>
      <vt:lpstr>Fé  Para  Prevalecer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Fé  Para  Prevalecer</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Kevin Rivas</cp:lastModifiedBy>
  <cp:revision>44</cp:revision>
  <dcterms:created xsi:type="dcterms:W3CDTF">2014-03-26T14:03:34Z</dcterms:created>
  <dcterms:modified xsi:type="dcterms:W3CDTF">2016-11-19T21:14:18Z</dcterms:modified>
</cp:coreProperties>
</file>